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6" r:id="rId2"/>
  </p:sldIdLst>
  <p:sldSz cx="10158413" cy="11814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4694"/>
  </p:normalViewPr>
  <p:slideViewPr>
    <p:cSldViewPr snapToGrid="0" snapToObjects="1">
      <p:cViewPr>
        <p:scale>
          <a:sx n="60" d="100"/>
          <a:sy n="60" d="100"/>
        </p:scale>
        <p:origin x="1620" y="-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A1AC5-736F-DA45-9F4D-4CA3174B9190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1850" y="1143000"/>
            <a:ext cx="2654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59502-535E-B946-937D-7FAE1EC7F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1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1114" rtl="0" eaLnBrk="1" latinLnBrk="0" hangingPunct="1">
      <a:defRPr sz="1117" kern="1200">
        <a:solidFill>
          <a:schemeClr val="tx1"/>
        </a:solidFill>
        <a:latin typeface="+mn-lt"/>
        <a:ea typeface="+mn-ea"/>
        <a:cs typeface="+mn-cs"/>
      </a:defRPr>
    </a:lvl1pPr>
    <a:lvl2pPr marL="425557" algn="l" defTabSz="851114" rtl="0" eaLnBrk="1" latinLnBrk="0" hangingPunct="1">
      <a:defRPr sz="1117" kern="1200">
        <a:solidFill>
          <a:schemeClr val="tx1"/>
        </a:solidFill>
        <a:latin typeface="+mn-lt"/>
        <a:ea typeface="+mn-ea"/>
        <a:cs typeface="+mn-cs"/>
      </a:defRPr>
    </a:lvl2pPr>
    <a:lvl3pPr marL="851114" algn="l" defTabSz="851114" rtl="0" eaLnBrk="1" latinLnBrk="0" hangingPunct="1">
      <a:defRPr sz="1117" kern="1200">
        <a:solidFill>
          <a:schemeClr val="tx1"/>
        </a:solidFill>
        <a:latin typeface="+mn-lt"/>
        <a:ea typeface="+mn-ea"/>
        <a:cs typeface="+mn-cs"/>
      </a:defRPr>
    </a:lvl3pPr>
    <a:lvl4pPr marL="1276672" algn="l" defTabSz="851114" rtl="0" eaLnBrk="1" latinLnBrk="0" hangingPunct="1">
      <a:defRPr sz="1117" kern="1200">
        <a:solidFill>
          <a:schemeClr val="tx1"/>
        </a:solidFill>
        <a:latin typeface="+mn-lt"/>
        <a:ea typeface="+mn-ea"/>
        <a:cs typeface="+mn-cs"/>
      </a:defRPr>
    </a:lvl4pPr>
    <a:lvl5pPr marL="1702229" algn="l" defTabSz="851114" rtl="0" eaLnBrk="1" latinLnBrk="0" hangingPunct="1">
      <a:defRPr sz="1117" kern="1200">
        <a:solidFill>
          <a:schemeClr val="tx1"/>
        </a:solidFill>
        <a:latin typeface="+mn-lt"/>
        <a:ea typeface="+mn-ea"/>
        <a:cs typeface="+mn-cs"/>
      </a:defRPr>
    </a:lvl5pPr>
    <a:lvl6pPr marL="2127785" algn="l" defTabSz="851114" rtl="0" eaLnBrk="1" latinLnBrk="0" hangingPunct="1">
      <a:defRPr sz="1117" kern="1200">
        <a:solidFill>
          <a:schemeClr val="tx1"/>
        </a:solidFill>
        <a:latin typeface="+mn-lt"/>
        <a:ea typeface="+mn-ea"/>
        <a:cs typeface="+mn-cs"/>
      </a:defRPr>
    </a:lvl6pPr>
    <a:lvl7pPr marL="2553342" algn="l" defTabSz="851114" rtl="0" eaLnBrk="1" latinLnBrk="0" hangingPunct="1">
      <a:defRPr sz="1117" kern="1200">
        <a:solidFill>
          <a:schemeClr val="tx1"/>
        </a:solidFill>
        <a:latin typeface="+mn-lt"/>
        <a:ea typeface="+mn-ea"/>
        <a:cs typeface="+mn-cs"/>
      </a:defRPr>
    </a:lvl7pPr>
    <a:lvl8pPr marL="2978899" algn="l" defTabSz="851114" rtl="0" eaLnBrk="1" latinLnBrk="0" hangingPunct="1">
      <a:defRPr sz="1117" kern="1200">
        <a:solidFill>
          <a:schemeClr val="tx1"/>
        </a:solidFill>
        <a:latin typeface="+mn-lt"/>
        <a:ea typeface="+mn-ea"/>
        <a:cs typeface="+mn-cs"/>
      </a:defRPr>
    </a:lvl8pPr>
    <a:lvl9pPr marL="3404457" algn="l" defTabSz="851114" rtl="0" eaLnBrk="1" latinLnBrk="0" hangingPunct="1">
      <a:defRPr sz="11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59502-535E-B946-937D-7FAE1EC7FF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3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81" y="1933478"/>
            <a:ext cx="8634651" cy="4113083"/>
          </a:xfrm>
        </p:spPr>
        <p:txBody>
          <a:bodyPr anchor="b"/>
          <a:lstStyle>
            <a:lvl1pPr algn="ctr">
              <a:defRPr sz="66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802" y="6205177"/>
            <a:ext cx="7618810" cy="2852357"/>
          </a:xfrm>
        </p:spPr>
        <p:txBody>
          <a:bodyPr/>
          <a:lstStyle>
            <a:lvl1pPr marL="0" indent="0" algn="ctr">
              <a:buNone/>
              <a:defRPr sz="2666"/>
            </a:lvl1pPr>
            <a:lvl2pPr marL="507903" indent="0" algn="ctr">
              <a:buNone/>
              <a:defRPr sz="2222"/>
            </a:lvl2pPr>
            <a:lvl3pPr marL="1015807" indent="0" algn="ctr">
              <a:buNone/>
              <a:defRPr sz="2000"/>
            </a:lvl3pPr>
            <a:lvl4pPr marL="1523710" indent="0" algn="ctr">
              <a:buNone/>
              <a:defRPr sz="1777"/>
            </a:lvl4pPr>
            <a:lvl5pPr marL="2031614" indent="0" algn="ctr">
              <a:buNone/>
              <a:defRPr sz="1777"/>
            </a:lvl5pPr>
            <a:lvl6pPr marL="2539517" indent="0" algn="ctr">
              <a:buNone/>
              <a:defRPr sz="1777"/>
            </a:lvl6pPr>
            <a:lvl7pPr marL="3047421" indent="0" algn="ctr">
              <a:buNone/>
              <a:defRPr sz="1777"/>
            </a:lvl7pPr>
            <a:lvl8pPr marL="3555324" indent="0" algn="ctr">
              <a:buNone/>
              <a:defRPr sz="1777"/>
            </a:lvl8pPr>
            <a:lvl9pPr marL="4063228" indent="0" algn="ctr">
              <a:buNone/>
              <a:defRPr sz="17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B0E0-7EE1-4C41-A746-94174FFB452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0BB5-5E6E-0340-BCB8-D0D1C792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5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B0E0-7EE1-4C41-A746-94174FFB452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0BB5-5E6E-0340-BCB8-D0D1C792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1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615" y="628996"/>
            <a:ext cx="2190408" cy="100119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392" y="628996"/>
            <a:ext cx="6444243" cy="100119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B0E0-7EE1-4C41-A746-94174FFB452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0BB5-5E6E-0340-BCB8-D0D1C792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6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B0E0-7EE1-4C41-A746-94174FFB452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0BB5-5E6E-0340-BCB8-D0D1C792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01" y="2945343"/>
            <a:ext cx="8761631" cy="4914368"/>
          </a:xfrm>
        </p:spPr>
        <p:txBody>
          <a:bodyPr anchor="b"/>
          <a:lstStyle>
            <a:lvl1pPr>
              <a:defRPr sz="66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101" y="7906202"/>
            <a:ext cx="8761631" cy="2584350"/>
          </a:xfrm>
        </p:spPr>
        <p:txBody>
          <a:bodyPr/>
          <a:lstStyle>
            <a:lvl1pPr marL="0" indent="0">
              <a:buNone/>
              <a:defRPr sz="2666">
                <a:solidFill>
                  <a:schemeClr val="tx1"/>
                </a:solidFill>
              </a:defRPr>
            </a:lvl1pPr>
            <a:lvl2pPr marL="507903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2pPr>
            <a:lvl3pPr marL="10158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371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4pPr>
            <a:lvl5pPr marL="2031614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5pPr>
            <a:lvl6pPr marL="2539517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6pPr>
            <a:lvl7pPr marL="3047421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7pPr>
            <a:lvl8pPr marL="3555324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8pPr>
            <a:lvl9pPr marL="4063228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B0E0-7EE1-4C41-A746-94174FFB452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0BB5-5E6E-0340-BCB8-D0D1C792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8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391" y="3144977"/>
            <a:ext cx="4317326" cy="7495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2696" y="3144977"/>
            <a:ext cx="4317326" cy="7495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B0E0-7EE1-4C41-A746-94174FFB452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0BB5-5E6E-0340-BCB8-D0D1C792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0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628998"/>
            <a:ext cx="8761631" cy="22835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715" y="2896115"/>
            <a:ext cx="4297484" cy="1419341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03" indent="0">
              <a:buNone/>
              <a:defRPr sz="2222" b="1"/>
            </a:lvl2pPr>
            <a:lvl3pPr marL="1015807" indent="0">
              <a:buNone/>
              <a:defRPr sz="2000" b="1"/>
            </a:lvl3pPr>
            <a:lvl4pPr marL="1523710" indent="0">
              <a:buNone/>
              <a:defRPr sz="1777" b="1"/>
            </a:lvl4pPr>
            <a:lvl5pPr marL="2031614" indent="0">
              <a:buNone/>
              <a:defRPr sz="1777" b="1"/>
            </a:lvl5pPr>
            <a:lvl6pPr marL="2539517" indent="0">
              <a:buNone/>
              <a:defRPr sz="1777" b="1"/>
            </a:lvl6pPr>
            <a:lvl7pPr marL="3047421" indent="0">
              <a:buNone/>
              <a:defRPr sz="1777" b="1"/>
            </a:lvl7pPr>
            <a:lvl8pPr marL="3555324" indent="0">
              <a:buNone/>
              <a:defRPr sz="1777" b="1"/>
            </a:lvl8pPr>
            <a:lvl9pPr marL="4063228" indent="0">
              <a:buNone/>
              <a:defRPr sz="17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715" y="4315456"/>
            <a:ext cx="4297484" cy="63473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2697" y="2896115"/>
            <a:ext cx="4318649" cy="1419341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03" indent="0">
              <a:buNone/>
              <a:defRPr sz="2222" b="1"/>
            </a:lvl2pPr>
            <a:lvl3pPr marL="1015807" indent="0">
              <a:buNone/>
              <a:defRPr sz="2000" b="1"/>
            </a:lvl3pPr>
            <a:lvl4pPr marL="1523710" indent="0">
              <a:buNone/>
              <a:defRPr sz="1777" b="1"/>
            </a:lvl4pPr>
            <a:lvl5pPr marL="2031614" indent="0">
              <a:buNone/>
              <a:defRPr sz="1777" b="1"/>
            </a:lvl5pPr>
            <a:lvl6pPr marL="2539517" indent="0">
              <a:buNone/>
              <a:defRPr sz="1777" b="1"/>
            </a:lvl6pPr>
            <a:lvl7pPr marL="3047421" indent="0">
              <a:buNone/>
              <a:defRPr sz="1777" b="1"/>
            </a:lvl7pPr>
            <a:lvl8pPr marL="3555324" indent="0">
              <a:buNone/>
              <a:defRPr sz="1777" b="1"/>
            </a:lvl8pPr>
            <a:lvl9pPr marL="4063228" indent="0">
              <a:buNone/>
              <a:defRPr sz="17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2697" y="4315456"/>
            <a:ext cx="4318649" cy="63473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B0E0-7EE1-4C41-A746-94174FFB452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0BB5-5E6E-0340-BCB8-D0D1C792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3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B0E0-7EE1-4C41-A746-94174FFB452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0BB5-5E6E-0340-BCB8-D0D1C792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0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B0E0-7EE1-4C41-A746-94174FFB452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0BB5-5E6E-0340-BCB8-D0D1C792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0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787612"/>
            <a:ext cx="3276353" cy="2756641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648" y="1701025"/>
            <a:ext cx="5142697" cy="8395722"/>
          </a:xfrm>
        </p:spPr>
        <p:txBody>
          <a:bodyPr/>
          <a:lstStyle>
            <a:lvl1pPr>
              <a:defRPr sz="3555"/>
            </a:lvl1pPr>
            <a:lvl2pPr>
              <a:defRPr sz="3111"/>
            </a:lvl2pPr>
            <a:lvl3pPr>
              <a:defRPr sz="2666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714" y="3544253"/>
            <a:ext cx="3276353" cy="6566166"/>
          </a:xfrm>
        </p:spPr>
        <p:txBody>
          <a:bodyPr/>
          <a:lstStyle>
            <a:lvl1pPr marL="0" indent="0">
              <a:buNone/>
              <a:defRPr sz="1777"/>
            </a:lvl1pPr>
            <a:lvl2pPr marL="507903" indent="0">
              <a:buNone/>
              <a:defRPr sz="1555"/>
            </a:lvl2pPr>
            <a:lvl3pPr marL="1015807" indent="0">
              <a:buNone/>
              <a:defRPr sz="1333"/>
            </a:lvl3pPr>
            <a:lvl4pPr marL="1523710" indent="0">
              <a:buNone/>
              <a:defRPr sz="1111"/>
            </a:lvl4pPr>
            <a:lvl5pPr marL="2031614" indent="0">
              <a:buNone/>
              <a:defRPr sz="1111"/>
            </a:lvl5pPr>
            <a:lvl6pPr marL="2539517" indent="0">
              <a:buNone/>
              <a:defRPr sz="1111"/>
            </a:lvl6pPr>
            <a:lvl7pPr marL="3047421" indent="0">
              <a:buNone/>
              <a:defRPr sz="1111"/>
            </a:lvl7pPr>
            <a:lvl8pPr marL="3555324" indent="0">
              <a:buNone/>
              <a:defRPr sz="1111"/>
            </a:lvl8pPr>
            <a:lvl9pPr marL="4063228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B0E0-7EE1-4C41-A746-94174FFB452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0BB5-5E6E-0340-BCB8-D0D1C792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1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787612"/>
            <a:ext cx="3276353" cy="2756641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8648" y="1701025"/>
            <a:ext cx="5142697" cy="8395722"/>
          </a:xfrm>
        </p:spPr>
        <p:txBody>
          <a:bodyPr anchor="t"/>
          <a:lstStyle>
            <a:lvl1pPr marL="0" indent="0">
              <a:buNone/>
              <a:defRPr sz="3555"/>
            </a:lvl1pPr>
            <a:lvl2pPr marL="507903" indent="0">
              <a:buNone/>
              <a:defRPr sz="3111"/>
            </a:lvl2pPr>
            <a:lvl3pPr marL="1015807" indent="0">
              <a:buNone/>
              <a:defRPr sz="2666"/>
            </a:lvl3pPr>
            <a:lvl4pPr marL="1523710" indent="0">
              <a:buNone/>
              <a:defRPr sz="2222"/>
            </a:lvl4pPr>
            <a:lvl5pPr marL="2031614" indent="0">
              <a:buNone/>
              <a:defRPr sz="2222"/>
            </a:lvl5pPr>
            <a:lvl6pPr marL="2539517" indent="0">
              <a:buNone/>
              <a:defRPr sz="2222"/>
            </a:lvl6pPr>
            <a:lvl7pPr marL="3047421" indent="0">
              <a:buNone/>
              <a:defRPr sz="2222"/>
            </a:lvl7pPr>
            <a:lvl8pPr marL="3555324" indent="0">
              <a:buNone/>
              <a:defRPr sz="2222"/>
            </a:lvl8pPr>
            <a:lvl9pPr marL="4063228" indent="0">
              <a:buNone/>
              <a:defRPr sz="22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714" y="3544253"/>
            <a:ext cx="3276353" cy="6566166"/>
          </a:xfrm>
        </p:spPr>
        <p:txBody>
          <a:bodyPr/>
          <a:lstStyle>
            <a:lvl1pPr marL="0" indent="0">
              <a:buNone/>
              <a:defRPr sz="1777"/>
            </a:lvl1pPr>
            <a:lvl2pPr marL="507903" indent="0">
              <a:buNone/>
              <a:defRPr sz="1555"/>
            </a:lvl2pPr>
            <a:lvl3pPr marL="1015807" indent="0">
              <a:buNone/>
              <a:defRPr sz="1333"/>
            </a:lvl3pPr>
            <a:lvl4pPr marL="1523710" indent="0">
              <a:buNone/>
              <a:defRPr sz="1111"/>
            </a:lvl4pPr>
            <a:lvl5pPr marL="2031614" indent="0">
              <a:buNone/>
              <a:defRPr sz="1111"/>
            </a:lvl5pPr>
            <a:lvl6pPr marL="2539517" indent="0">
              <a:buNone/>
              <a:defRPr sz="1111"/>
            </a:lvl6pPr>
            <a:lvl7pPr marL="3047421" indent="0">
              <a:buNone/>
              <a:defRPr sz="1111"/>
            </a:lvl7pPr>
            <a:lvl8pPr marL="3555324" indent="0">
              <a:buNone/>
              <a:defRPr sz="1111"/>
            </a:lvl8pPr>
            <a:lvl9pPr marL="4063228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B0E0-7EE1-4C41-A746-94174FFB452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0BB5-5E6E-0340-BCB8-D0D1C792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391" y="628998"/>
            <a:ext cx="8761631" cy="228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391" y="3144977"/>
            <a:ext cx="8761631" cy="749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391" y="10949993"/>
            <a:ext cx="2285643" cy="628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CB0E0-7EE1-4C41-A746-94174FFB452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4975" y="10949993"/>
            <a:ext cx="3428464" cy="628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379" y="10949993"/>
            <a:ext cx="2285643" cy="628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0BB5-5E6E-0340-BCB8-D0D1C792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15807" rtl="0" eaLnBrk="1" latinLnBrk="0" hangingPunct="1">
        <a:lnSpc>
          <a:spcPct val="90000"/>
        </a:lnSpc>
        <a:spcBef>
          <a:spcPct val="0"/>
        </a:spcBef>
        <a:buNone/>
        <a:defRPr sz="4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52" indent="-253952" algn="l" defTabSz="101580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855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26975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662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56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46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373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7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180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03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0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1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1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51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421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32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228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asyadsdrydock.procureware.com/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mans face&#10;&#10;Description automatically generated">
            <a:extLst>
              <a:ext uri="{FF2B5EF4-FFF2-40B4-BE49-F238E27FC236}">
                <a16:creationId xmlns:a16="http://schemas.microsoft.com/office/drawing/2014/main" id="{CBC01C1C-54BF-B445-A388-195E1A8403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-1260555" y="587558"/>
            <a:ext cx="13390880" cy="10799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609F64-80C4-7F4F-9308-F4D5399437D7}"/>
              </a:ext>
            </a:extLst>
          </p:cNvPr>
          <p:cNvSpPr txBox="1"/>
          <p:nvPr/>
        </p:nvSpPr>
        <p:spPr>
          <a:xfrm>
            <a:off x="884615" y="6906218"/>
            <a:ext cx="81510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F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Cairo" panose="00000500000000000000" pitchFamily="2" charset="-78"/>
                <a:cs typeface="Cairo" panose="00000500000000000000" pitchFamily="2" charset="-78"/>
              </a:rPr>
              <a:t>Interested specialized companies may obtain the Tender Documents from our e-Procurement portal website </a:t>
            </a:r>
            <a:r>
              <a:rPr lang="en-US" sz="1600" b="1" dirty="0">
                <a:solidFill>
                  <a:srgbClr val="272332"/>
                </a:solidFill>
                <a:latin typeface="Cairo" panose="00000500000000000000" pitchFamily="2" charset="-78"/>
                <a:cs typeface="Cairo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https://asyadsdrydock.procureware.com/home</a:t>
            </a:r>
            <a:endParaRPr lang="en-US" sz="1600" b="1" dirty="0">
              <a:solidFill>
                <a:srgbClr val="272332"/>
              </a:solidFill>
              <a:latin typeface="Cairo" panose="00000500000000000000" pitchFamily="2" charset="-78"/>
              <a:cs typeface="Cairo" pitchFamily="2" charset="-78"/>
            </a:endParaRPr>
          </a:p>
          <a:p>
            <a:pPr marL="285750" indent="-285750" algn="just">
              <a:buClr>
                <a:srgbClr val="00B0F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Cairo" panose="00000500000000000000" pitchFamily="2" charset="-78"/>
                <a:cs typeface="Cairo" panose="00000500000000000000" pitchFamily="2" charset="-78"/>
              </a:rPr>
              <a:t>upon payment of non-refundable </a:t>
            </a:r>
            <a:r>
              <a:rPr lang="en-US" sz="1600" b="1" dirty="0">
                <a:latin typeface="Cairo" panose="00000500000000000000" pitchFamily="2" charset="-78"/>
                <a:cs typeface="Cairo" panose="00000500000000000000" pitchFamily="2" charset="-78"/>
              </a:rPr>
              <a:t>Tender Fee OMR 100/-. </a:t>
            </a:r>
            <a:r>
              <a:rPr lang="en-US" sz="1600" dirty="0">
                <a:latin typeface="Cairo" panose="00000500000000000000" pitchFamily="2" charset="-78"/>
                <a:cs typeface="Cairo" panose="00000500000000000000" pitchFamily="2" charset="-78"/>
              </a:rPr>
              <a:t>Tender fee is waived for tenderers holding Riyada card. The tender fee shall be deposited to the following account:</a:t>
            </a:r>
          </a:p>
          <a:p>
            <a:pPr algn="just">
              <a:buClr>
                <a:srgbClr val="00B0F0"/>
              </a:buClr>
              <a:buSzPct val="120000"/>
            </a:pPr>
            <a:r>
              <a:rPr lang="en-US" sz="1600" dirty="0">
                <a:latin typeface="Cairo" panose="00000500000000000000" pitchFamily="2" charset="-78"/>
                <a:cs typeface="Cairo" panose="00000500000000000000" pitchFamily="2" charset="-78"/>
              </a:rPr>
              <a:t>	Oman DryDock Company (ODC)</a:t>
            </a:r>
          </a:p>
          <a:p>
            <a:pPr algn="just">
              <a:buClr>
                <a:srgbClr val="00B0F0"/>
              </a:buClr>
              <a:buSzPct val="120000"/>
            </a:pPr>
            <a:r>
              <a:rPr lang="en-US" sz="1600" dirty="0">
                <a:latin typeface="Cairo" panose="00000500000000000000" pitchFamily="2" charset="-78"/>
                <a:cs typeface="Cairo" panose="00000500000000000000" pitchFamily="2" charset="-78"/>
              </a:rPr>
              <a:t>	Name of Bank: Bank Muscat S.A.O.G</a:t>
            </a:r>
          </a:p>
          <a:p>
            <a:pPr algn="just">
              <a:buClr>
                <a:srgbClr val="00B0F0"/>
              </a:buClr>
              <a:buSzPct val="120000"/>
            </a:pPr>
            <a:r>
              <a:rPr lang="en-US" sz="1600" dirty="0">
                <a:latin typeface="Cairo" panose="00000500000000000000" pitchFamily="2" charset="-78"/>
                <a:cs typeface="Cairo" panose="00000500000000000000" pitchFamily="2" charset="-78"/>
              </a:rPr>
              <a:t>	Account No.: 0423-01108098-0017</a:t>
            </a:r>
          </a:p>
          <a:p>
            <a:pPr algn="just">
              <a:buClr>
                <a:srgbClr val="00B0F0"/>
              </a:buClr>
              <a:buSzPct val="120000"/>
            </a:pPr>
            <a:r>
              <a:rPr lang="en-US" sz="1600" dirty="0">
                <a:latin typeface="Cairo" panose="00000500000000000000" pitchFamily="2" charset="-78"/>
                <a:cs typeface="Cairo" panose="00000500000000000000" pitchFamily="2" charset="-78"/>
              </a:rPr>
              <a:t>	Bank address: Head Office Building, Airport Heights</a:t>
            </a:r>
          </a:p>
          <a:p>
            <a:pPr algn="just">
              <a:buClr>
                <a:srgbClr val="00B0F0"/>
              </a:buClr>
              <a:buSzPct val="120000"/>
            </a:pPr>
            <a:r>
              <a:rPr lang="en-US" sz="1600" dirty="0">
                <a:latin typeface="Cairo" panose="00000500000000000000" pitchFamily="2" charset="-78"/>
                <a:cs typeface="Cairo" panose="00000500000000000000" pitchFamily="2" charset="-78"/>
              </a:rPr>
              <a:t>	SWIFT/Bank Code: BMUSOMRXXXX</a:t>
            </a:r>
          </a:p>
          <a:p>
            <a:pPr marL="285750" indent="-285750" algn="just">
              <a:buClr>
                <a:srgbClr val="00B0F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latin typeface="Cairo" panose="00000500000000000000" pitchFamily="2" charset="-78"/>
                <a:cs typeface="Cairo" panose="00000500000000000000" pitchFamily="2" charset="-78"/>
              </a:rPr>
              <a:t>Bids should be submitted online on the given website before the submission deadline on 1</a:t>
            </a:r>
            <a:r>
              <a:rPr lang="en-GB" sz="1600" baseline="30000" dirty="0">
                <a:latin typeface="Cairo" panose="00000500000000000000" pitchFamily="2" charset="-78"/>
                <a:cs typeface="Cairo" panose="00000500000000000000" pitchFamily="2" charset="-78"/>
              </a:rPr>
              <a:t>st</a:t>
            </a:r>
            <a:r>
              <a:rPr lang="en-GB" sz="1600" dirty="0">
                <a:latin typeface="Cairo" panose="00000500000000000000" pitchFamily="2" charset="-78"/>
                <a:cs typeface="Cairo" panose="00000500000000000000" pitchFamily="2" charset="-78"/>
              </a:rPr>
              <a:t>April 2022 at 1400pm (Muscat local time). No manual submission will be accepted. Submission after the bid’s deadline will be automatically disqualified.</a:t>
            </a:r>
            <a:endParaRPr lang="en-US" sz="1600" dirty="0"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285750" indent="-285750" algn="just">
              <a:buClr>
                <a:srgbClr val="00B0F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latin typeface="Cairo" panose="00000500000000000000" pitchFamily="2" charset="-78"/>
                <a:cs typeface="Cairo" panose="00000500000000000000" pitchFamily="2" charset="-78"/>
              </a:rPr>
              <a:t>Interested tenderer shall register in </a:t>
            </a:r>
            <a:r>
              <a:rPr lang="en-US" sz="1600" dirty="0">
                <a:latin typeface="Cairo" panose="00000500000000000000" pitchFamily="2" charset="-78"/>
                <a:cs typeface="Cairo" panose="00000500000000000000" pitchFamily="2" charset="-78"/>
              </a:rPr>
              <a:t>our e-Procurement portal </a:t>
            </a:r>
            <a:r>
              <a:rPr lang="en-GB" sz="1600" dirty="0">
                <a:latin typeface="Cairo" panose="00000500000000000000" pitchFamily="2" charset="-78"/>
                <a:cs typeface="Cairo" panose="00000500000000000000" pitchFamily="2" charset="-78"/>
              </a:rPr>
              <a:t>to enable collection of the Tender Documents.  </a:t>
            </a:r>
            <a:endParaRPr lang="en-US" sz="1600" dirty="0"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285750" lvl="0" indent="-285750" algn="just">
              <a:buClr>
                <a:srgbClr val="00B0F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600" dirty="0">
                <a:latin typeface="Cairo" panose="00000500000000000000" pitchFamily="2" charset="-78"/>
                <a:cs typeface="Cairo" panose="00000500000000000000" pitchFamily="2" charset="-78"/>
              </a:rPr>
              <a:t>Any clarification pertaining to the </a:t>
            </a:r>
            <a:r>
              <a:rPr lang="en-US" sz="1600" dirty="0">
                <a:latin typeface="Cairo" panose="00000500000000000000" pitchFamily="2" charset="-78"/>
                <a:cs typeface="Cairo" panose="00000500000000000000" pitchFamily="2" charset="-78"/>
              </a:rPr>
              <a:t>e-Procurement portal </a:t>
            </a:r>
            <a:r>
              <a:rPr lang="en-GB" sz="1600" dirty="0">
                <a:latin typeface="Cairo" panose="00000500000000000000" pitchFamily="2" charset="-78"/>
                <a:cs typeface="Cairo" panose="00000500000000000000" pitchFamily="2" charset="-78"/>
              </a:rPr>
              <a:t>must be directed to:</a:t>
            </a:r>
          </a:p>
          <a:p>
            <a:pPr lvl="0" algn="just">
              <a:buClr>
                <a:srgbClr val="00B0F0"/>
              </a:buClr>
              <a:buSzPct val="120000"/>
            </a:pPr>
            <a:r>
              <a:rPr lang="en-GB" sz="1600" dirty="0">
                <a:latin typeface="Cairo" panose="00000500000000000000" pitchFamily="2" charset="-78"/>
                <a:cs typeface="Cairo" panose="00000500000000000000" pitchFamily="2" charset="-78"/>
              </a:rPr>
              <a:t>	Ms. Laila Al Junaibi </a:t>
            </a:r>
            <a:r>
              <a:rPr lang="en-GB" sz="1600" b="1" dirty="0">
                <a:solidFill>
                  <a:srgbClr val="272332"/>
                </a:solidFill>
                <a:latin typeface="Cairo" panose="00000500000000000000" pitchFamily="2" charset="-78"/>
                <a:cs typeface="Cairo" pitchFamily="2" charset="-78"/>
              </a:rPr>
              <a:t>(Laila.AlJunaibi@asyad.om/ +968 92757977)</a:t>
            </a:r>
            <a:r>
              <a:rPr lang="en-GB" sz="1200" spc="100" dirty="0">
                <a:latin typeface="Cairo" panose="00000500000000000000" pitchFamily="2" charset="-78"/>
                <a:cs typeface="Cairo" panose="00000500000000000000" pitchFamily="2" charset="-78"/>
              </a:rPr>
              <a:t>	</a:t>
            </a:r>
          </a:p>
          <a:p>
            <a:pPr lvl="0" hangingPunct="0">
              <a:buClr>
                <a:srgbClr val="00B0F0"/>
              </a:buClr>
            </a:pPr>
            <a:r>
              <a:rPr lang="en-GB" sz="1400" spc="100" dirty="0">
                <a:latin typeface="Cairo" panose="00000500000000000000" pitchFamily="2" charset="-78"/>
                <a:cs typeface="Cairo" panose="00000500000000000000" pitchFamily="2" charset="-78"/>
              </a:rPr>
              <a:t>        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7F4C74-776B-D242-900E-425074DE7DC6}"/>
              </a:ext>
            </a:extLst>
          </p:cNvPr>
          <p:cNvCxnSpPr/>
          <p:nvPr/>
        </p:nvCxnSpPr>
        <p:spPr>
          <a:xfrm>
            <a:off x="1295562" y="2247196"/>
            <a:ext cx="3147141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C2E0DEA-FDFB-5840-8C43-CED397F08D97}"/>
              </a:ext>
            </a:extLst>
          </p:cNvPr>
          <p:cNvSpPr txBox="1"/>
          <p:nvPr/>
        </p:nvSpPr>
        <p:spPr>
          <a:xfrm>
            <a:off x="1167685" y="982225"/>
            <a:ext cx="4267200" cy="139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US" sz="5400" dirty="0">
                <a:latin typeface="Cairo" pitchFamily="2" charset="-128"/>
                <a:ea typeface="Cairo" pitchFamily="2" charset="-128"/>
                <a:cs typeface="Cairo" pitchFamily="2" charset="-128"/>
              </a:rPr>
              <a:t>TENDER</a:t>
            </a:r>
            <a:br>
              <a:rPr lang="x-none" sz="5400" dirty="0">
                <a:latin typeface="Cairo" pitchFamily="2" charset="-128"/>
                <a:ea typeface="Cairo" pitchFamily="2" charset="-128"/>
                <a:cs typeface="Cairo" pitchFamily="2" charset="-128"/>
              </a:rPr>
            </a:br>
            <a:r>
              <a:rPr lang="x-none" sz="5400" dirty="0">
                <a:latin typeface="Cairo" pitchFamily="2" charset="-128"/>
                <a:ea typeface="Cairo" pitchFamily="2" charset="-128"/>
                <a:cs typeface="Cairo" pitchFamily="2" charset="-128"/>
              </a:rPr>
              <a:t>NOTICE</a:t>
            </a:r>
          </a:p>
        </p:txBody>
      </p:sp>
      <p:pic>
        <p:nvPicPr>
          <p:cNvPr id="11" name="Picture 10" descr="A picture containing object, clock, computer, computer&#10;&#10;Description automatically generated">
            <a:extLst>
              <a:ext uri="{FF2B5EF4-FFF2-40B4-BE49-F238E27FC236}">
                <a16:creationId xmlns:a16="http://schemas.microsoft.com/office/drawing/2014/main" id="{F0B8F330-86F4-7948-A7F1-23D708C0D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742" y="676029"/>
            <a:ext cx="2004996" cy="612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52D20B-9194-F345-A102-5AE58802E2F8}"/>
              </a:ext>
            </a:extLst>
          </p:cNvPr>
          <p:cNvSpPr txBox="1"/>
          <p:nvPr/>
        </p:nvSpPr>
        <p:spPr>
          <a:xfrm>
            <a:off x="989090" y="11138146"/>
            <a:ext cx="8151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SzPct val="120000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-This tender is issued by Oman Drydock Company L.L.C. (CR No. 1811371) a subsidiary of ASYAD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Cairo SemiBold" pitchFamily="2" charset="-78"/>
              <a:cs typeface="Cairo SemiBold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7685" y="2776635"/>
            <a:ext cx="8240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100" dirty="0">
                <a:latin typeface="Cairo" panose="00000500000000000000" pitchFamily="2" charset="-78"/>
                <a:cs typeface="Cairo" panose="00000500000000000000" pitchFamily="2" charset="-78"/>
              </a:rPr>
              <a:t>Asyad Drydock services (Oman Drydock Company L.L.C.) is a world-class ship repair yard and business entity. We hereby invites all interested companies to quote for the following: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B1D90AF-5AD2-0C46-92E8-FEB2B51B8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87535"/>
              </p:ext>
            </p:extLst>
          </p:nvPr>
        </p:nvGraphicFramePr>
        <p:xfrm>
          <a:off x="1133592" y="3971170"/>
          <a:ext cx="7862016" cy="2785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5640">
                  <a:extLst>
                    <a:ext uri="{9D8B030D-6E8A-4147-A177-3AD203B41FA5}">
                      <a16:colId xmlns:a16="http://schemas.microsoft.com/office/drawing/2014/main" val="2065017095"/>
                    </a:ext>
                  </a:extLst>
                </a:gridCol>
                <a:gridCol w="2010117">
                  <a:extLst>
                    <a:ext uri="{9D8B030D-6E8A-4147-A177-3AD203B41FA5}">
                      <a16:colId xmlns:a16="http://schemas.microsoft.com/office/drawing/2014/main" val="2025653239"/>
                    </a:ext>
                  </a:extLst>
                </a:gridCol>
                <a:gridCol w="1626781">
                  <a:extLst>
                    <a:ext uri="{9D8B030D-6E8A-4147-A177-3AD203B41FA5}">
                      <a16:colId xmlns:a16="http://schemas.microsoft.com/office/drawing/2014/main" val="961338515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2116397192"/>
                    </a:ext>
                  </a:extLst>
                </a:gridCol>
                <a:gridCol w="1414896">
                  <a:extLst>
                    <a:ext uri="{9D8B030D-6E8A-4147-A177-3AD203B41FA5}">
                      <a16:colId xmlns:a16="http://schemas.microsoft.com/office/drawing/2014/main" val="4085417038"/>
                    </a:ext>
                  </a:extLst>
                </a:gridCol>
              </a:tblGrid>
              <a:tr h="987329">
                <a:tc>
                  <a:txBody>
                    <a:bodyPr/>
                    <a:lstStyle/>
                    <a:p>
                      <a:pPr marL="0" marR="0" lvl="0" indent="0" algn="ctr" defTabSz="10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100" dirty="0">
                          <a:solidFill>
                            <a:schemeClr val="tx1"/>
                          </a:solidFill>
                          <a:latin typeface="Cairo" pitchFamily="2" charset="-78"/>
                          <a:ea typeface="Cairo"/>
                          <a:cs typeface="Cairo" pitchFamily="2" charset="-78"/>
                        </a:rPr>
                        <a:t> Tender No.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100" dirty="0">
                          <a:solidFill>
                            <a:schemeClr val="tx1"/>
                          </a:solidFill>
                          <a:latin typeface="Cairo" pitchFamily="2" charset="-78"/>
                          <a:ea typeface="Cairo"/>
                          <a:cs typeface="Cairo" pitchFamily="2" charset="-78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100" dirty="0">
                          <a:solidFill>
                            <a:schemeClr val="tx1"/>
                          </a:solidFill>
                          <a:latin typeface="Cairo" pitchFamily="2" charset="-78"/>
                          <a:ea typeface="Cairo"/>
                          <a:cs typeface="Cairo" pitchFamily="2" charset="-78"/>
                        </a:rPr>
                        <a:t>Tender Fee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100" dirty="0">
                          <a:solidFill>
                            <a:schemeClr val="tx1"/>
                          </a:solidFill>
                          <a:latin typeface="Cairo" pitchFamily="2" charset="-78"/>
                          <a:ea typeface="Cairo"/>
                          <a:cs typeface="Cairo" pitchFamily="2" charset="-78"/>
                        </a:rPr>
                        <a:t>Last Date for Tender Purchase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spc="100" dirty="0">
                          <a:solidFill>
                            <a:schemeClr val="tx1"/>
                          </a:solidFill>
                          <a:latin typeface="Cairo" pitchFamily="2" charset="-78"/>
                          <a:ea typeface="Cairo"/>
                          <a:cs typeface="Cairo" pitchFamily="2" charset="-78"/>
                        </a:rPr>
                        <a:t>Bid Submission Date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071679"/>
                  </a:ext>
                </a:extLst>
              </a:tr>
              <a:tr h="1058964">
                <a:tc>
                  <a:txBody>
                    <a:bodyPr/>
                    <a:lstStyle/>
                    <a:p>
                      <a:pPr marL="0" marR="0" lvl="0" indent="0" algn="ctr" defTabSz="10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pc="100" dirty="0">
                          <a:solidFill>
                            <a:schemeClr val="tx1"/>
                          </a:solidFill>
                          <a:latin typeface="Cairo" pitchFamily="2" charset="-78"/>
                          <a:ea typeface="Cairo"/>
                          <a:cs typeface="Cairo" pitchFamily="2" charset="-78"/>
                        </a:rPr>
                        <a:t>ODC/2022/013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spc="100" dirty="0">
                          <a:solidFill>
                            <a:schemeClr val="tx1"/>
                          </a:solidFill>
                          <a:latin typeface="Cairo" pitchFamily="2" charset="-78"/>
                          <a:ea typeface="Cairo"/>
                          <a:cs typeface="Cairo" pitchFamily="2" charset="-78"/>
                        </a:rPr>
                        <a:t> Discharge and transport of unprocessed copper slag of inside ODC shipyard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pc="100" dirty="0">
                          <a:solidFill>
                            <a:schemeClr val="tx1"/>
                          </a:solidFill>
                          <a:latin typeface="Cairo" pitchFamily="2" charset="-78"/>
                          <a:ea typeface="Cairo"/>
                          <a:cs typeface="Cairo" pitchFamily="2" charset="-78"/>
                        </a:rPr>
                        <a:t>OMR 100/- (non-refundable). Tender fee is waived for SME Riyada cardholder.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latin typeface="Cairo SemiBold" pitchFamily="2" charset="-78"/>
                          <a:cs typeface="Cairo SemiBold" pitchFamily="2" charset="-78"/>
                        </a:rPr>
                        <a:t>28</a:t>
                      </a:r>
                      <a:r>
                        <a:rPr lang="en-GB" sz="1600" baseline="30000" dirty="0">
                          <a:latin typeface="Cairo SemiBold" pitchFamily="2" charset="-78"/>
                          <a:cs typeface="Cairo SemiBold" pitchFamily="2" charset="-78"/>
                        </a:rPr>
                        <a:t>th </a:t>
                      </a:r>
                      <a:r>
                        <a:rPr lang="en-GB" sz="1600" baseline="0" dirty="0">
                          <a:latin typeface="Cairo SemiBold" pitchFamily="2" charset="-78"/>
                          <a:cs typeface="Cairo SemiBold" pitchFamily="2" charset="-78"/>
                        </a:rPr>
                        <a:t>March </a:t>
                      </a:r>
                      <a:r>
                        <a:rPr lang="en-GB" sz="1600" dirty="0">
                          <a:latin typeface="Cairo SemiBold" pitchFamily="2" charset="-78"/>
                          <a:cs typeface="Cairo SemiBold" pitchFamily="2" charset="-78"/>
                        </a:rPr>
                        <a:t>2022 </a:t>
                      </a:r>
                      <a:endParaRPr lang="en-US" sz="1600" b="0" spc="100" dirty="0">
                        <a:solidFill>
                          <a:schemeClr val="tx1"/>
                        </a:solidFill>
                        <a:latin typeface="Cairo" pitchFamily="2" charset="-78"/>
                        <a:ea typeface="Cairo"/>
                        <a:cs typeface="Cairo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airo SemiBold" pitchFamily="2" charset="-78"/>
                          <a:cs typeface="Cairo SemiBold" pitchFamily="2" charset="-78"/>
                        </a:rPr>
                        <a:t>1</a:t>
                      </a:r>
                      <a:r>
                        <a:rPr lang="en-GB" sz="1600" baseline="30000" dirty="0">
                          <a:latin typeface="Cairo SemiBold" pitchFamily="2" charset="-78"/>
                          <a:cs typeface="Cairo SemiBold" pitchFamily="2" charset="-78"/>
                        </a:rPr>
                        <a:t>st</a:t>
                      </a:r>
                      <a:r>
                        <a:rPr lang="en-GB" sz="1600" dirty="0">
                          <a:latin typeface="Cairo SemiBold" pitchFamily="2" charset="-78"/>
                          <a:cs typeface="Cairo SemiBold" pitchFamily="2" charset="-78"/>
                        </a:rPr>
                        <a:t>April 2022 </a:t>
                      </a:r>
                      <a:endParaRPr lang="en-US" sz="1600" b="0" spc="100" dirty="0">
                        <a:solidFill>
                          <a:schemeClr val="tx1"/>
                        </a:solidFill>
                        <a:latin typeface="Cairo" pitchFamily="2" charset="-78"/>
                        <a:ea typeface="Cairo"/>
                        <a:cs typeface="Cairo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864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124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4877</TotalTime>
  <Words>298</Words>
  <Application>Microsoft Office PowerPoint</Application>
  <PresentationFormat>Custom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Cairo</vt:lpstr>
      <vt:lpstr>Cairo SemiBold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Fatma Al Rashdi</dc:creator>
  <cp:lastModifiedBy>Almaha Al Aadi</cp:lastModifiedBy>
  <cp:revision>73</cp:revision>
  <dcterms:created xsi:type="dcterms:W3CDTF">2019-08-05T11:36:30Z</dcterms:created>
  <dcterms:modified xsi:type="dcterms:W3CDTF">2022-03-23T11:56:57Z</dcterms:modified>
</cp:coreProperties>
</file>